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13" r:id="rId7"/>
  </p:sldMasterIdLst>
  <p:notesMasterIdLst>
    <p:notesMasterId r:id="rId17"/>
  </p:notesMasterIdLst>
  <p:handoutMasterIdLst>
    <p:handoutMasterId r:id="rId18"/>
  </p:handoutMasterIdLst>
  <p:sldIdLst>
    <p:sldId id="675" r:id="rId8"/>
    <p:sldId id="650" r:id="rId9"/>
    <p:sldId id="257" r:id="rId10"/>
    <p:sldId id="258" r:id="rId11"/>
    <p:sldId id="692" r:id="rId12"/>
    <p:sldId id="694" r:id="rId13"/>
    <p:sldId id="432" r:id="rId14"/>
    <p:sldId id="666" r:id="rId15"/>
    <p:sldId id="689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FF"/>
    <a:srgbClr val="FFFF00"/>
    <a:srgbClr val="FF0000"/>
    <a:srgbClr val="FFFF66"/>
    <a:srgbClr val="000000"/>
    <a:srgbClr val="100E0F"/>
    <a:srgbClr val="6D0312"/>
    <a:srgbClr val="951735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8" autoAdjust="0"/>
    <p:restoredTop sz="85278" autoAdjust="0"/>
  </p:normalViewPr>
  <p:slideViewPr>
    <p:cSldViewPr snapToGrid="0">
      <p:cViewPr varScale="1">
        <p:scale>
          <a:sx n="90" d="100"/>
          <a:sy n="90" d="100"/>
        </p:scale>
        <p:origin x="135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5" y="4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31033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5" y="8831033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6" y="0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2/6/2017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52" tIns="46526" rIns="93052" bIns="4652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9" y="4414838"/>
            <a:ext cx="5607050" cy="4184650"/>
          </a:xfrm>
          <a:prstGeom prst="rect">
            <a:avLst/>
          </a:prstGeom>
        </p:spPr>
        <p:txBody>
          <a:bodyPr vert="horz" lIns="93052" tIns="46526" rIns="93052" bIns="4652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675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6" y="8829675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68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6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52" tIns="46526" rIns="93052" bIns="46526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Free medical consultations, blood pressure and blood sugar screenings and health tips to be provided by volunteer medical professionals Every First Friday.</a:t>
            </a:r>
          </a:p>
          <a:p>
            <a:r>
              <a:rPr lang="en-US" dirty="0"/>
              <a:t>Begins on Friday, February 3,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874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031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774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7B6A3-F14C-4518-A502-21A74508368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21434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71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29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093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437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089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2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2/6/2017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7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6977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622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75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3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2/6/2017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2/6/2017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2/6/2017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2/6/2017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2/6/2017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7945"/>
                    </a14:imgEffect>
                    <a14:imgEffect>
                      <a14:saturation sat="200000"/>
                    </a14:imgEffect>
                    <a14:imgEffect>
                      <a14:brightnessContrast bright="-16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7945"/>
                    </a14:imgEffect>
                    <a14:imgEffect>
                      <a14:saturation sat="200000"/>
                    </a14:imgEffect>
                    <a14:imgEffect>
                      <a14:brightnessContrast bright="-16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7945"/>
                    </a14:imgEffect>
                    <a14:imgEffect>
                      <a14:saturation sat="200000"/>
                    </a14:imgEffect>
                    <a14:imgEffect>
                      <a14:brightnessContrast bright="-16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7945"/>
                    </a14:imgEffect>
                    <a14:imgEffect>
                      <a14:saturation sat="200000"/>
                    </a14:imgEffect>
                    <a14:imgEffect>
                      <a14:brightnessContrast bright="-16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525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114" r:id="rId1"/>
    <p:sldLayoutId id="2147487115" r:id="rId2"/>
    <p:sldLayoutId id="2147487116" r:id="rId3"/>
    <p:sldLayoutId id="2147487117" r:id="rId4"/>
    <p:sldLayoutId id="2147487118" r:id="rId5"/>
    <p:sldLayoutId id="2147487119" r:id="rId6"/>
    <p:sldLayoutId id="2147487120" r:id="rId7"/>
    <p:sldLayoutId id="2147487121" r:id="rId8"/>
    <p:sldLayoutId id="2147487122" r:id="rId9"/>
    <p:sldLayoutId id="2147487123" r:id="rId10"/>
    <p:sldLayoutId id="21474871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231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163314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" y="2759369"/>
            <a:ext cx="9144000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44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“Light shall rise for you in the darkness.”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</a:t>
            </a:r>
            <a:r>
              <a:rPr lang="en-US" sz="66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(Is 58:10b)</a:t>
            </a:r>
            <a:endParaRPr lang="en-US" sz="54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945"/>
                    </a14:imgEffect>
                    <a14:imgEffect>
                      <a14:saturation sat="200000"/>
                    </a14:imgEffect>
                    <a14:imgEffect>
                      <a14:brightnessContrast bright="-16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1797" y="3894666"/>
            <a:ext cx="5990744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Feb. 3,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5" y="0"/>
            <a:ext cx="9534525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7486">
            <a:off x="5687428" y="2489044"/>
            <a:ext cx="2630075" cy="2666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3982" y="168355"/>
            <a:ext cx="7673896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r>
              <a:rPr lang="en-US" sz="7200" b="1" spc="-300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&amp; Wellness </a:t>
            </a:r>
          </a:p>
          <a:p>
            <a:r>
              <a:rPr lang="en-US" sz="7200" b="1" spc="-300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Awareness day</a:t>
            </a:r>
            <a:endParaRPr lang="en-US" sz="7200" b="1" cap="none" spc="-30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15" y="5245452"/>
            <a:ext cx="89227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0066"/>
                </a:solidFill>
                <a:effectLst>
                  <a:glow rad="127000">
                    <a:schemeClr val="tx2">
                      <a:lumMod val="20000"/>
                      <a:lumOff val="80000"/>
                    </a:schemeClr>
                  </a:glow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Every first Friday at DMP</a:t>
            </a:r>
          </a:p>
          <a:p>
            <a:pPr algn="ctr"/>
            <a:r>
              <a:rPr lang="en-US" sz="3600" b="1" dirty="0">
                <a:ln w="0"/>
                <a:solidFill>
                  <a:srgbClr val="FF0066"/>
                </a:solidFill>
                <a:effectLst>
                  <a:glow rad="127000">
                    <a:schemeClr val="tx2">
                      <a:lumMod val="20000"/>
                      <a:lumOff val="80000"/>
                    </a:schemeClr>
                  </a:glow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 auditorium during fellowship.</a:t>
            </a:r>
          </a:p>
        </p:txBody>
      </p:sp>
      <p:sp>
        <p:nvSpPr>
          <p:cNvPr id="2" name="Rectangle 1"/>
          <p:cNvSpPr/>
          <p:nvPr/>
        </p:nvSpPr>
        <p:spPr>
          <a:xfrm>
            <a:off x="1842529" y="2760878"/>
            <a:ext cx="5335115" cy="1938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>
                  <a:solidFill>
                    <a:schemeClr val="tx1">
                      <a:lumMod val="90000"/>
                      <a:lumOff val="10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101600">
                    <a:schemeClr val="tx2">
                      <a:lumMod val="20000"/>
                      <a:lumOff val="80000"/>
                      <a:alpha val="40000"/>
                    </a:schemeClr>
                  </a:glow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Starts tonight, </a:t>
            </a:r>
          </a:p>
          <a:p>
            <a:pPr algn="ctr"/>
            <a:r>
              <a:rPr lang="en-US" sz="6000" b="1" dirty="0">
                <a:ln>
                  <a:solidFill>
                    <a:schemeClr val="tx1">
                      <a:lumMod val="90000"/>
                      <a:lumOff val="10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101600">
                    <a:schemeClr val="tx2">
                      <a:lumMod val="20000"/>
                      <a:lumOff val="80000"/>
                      <a:alpha val="40000"/>
                    </a:schemeClr>
                  </a:glow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Feb. 3, 2017</a:t>
            </a:r>
            <a:endParaRPr lang="en-US" sz="6000" b="1" cap="none" spc="0" dirty="0">
              <a:ln>
                <a:solidFill>
                  <a:schemeClr val="tx1">
                    <a:lumMod val="90000"/>
                    <a:lumOff val="10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glow rad="101600">
                  <a:schemeClr val="tx2">
                    <a:lumMod val="20000"/>
                    <a:lumOff val="80000"/>
                    <a:alpha val="40000"/>
                  </a:schemeClr>
                </a:glow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2262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1" y="-266007"/>
            <a:ext cx="6035040" cy="536517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9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152" y="2985458"/>
            <a:ext cx="6251171" cy="3872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95" y="310286"/>
            <a:ext cx="6172377" cy="478888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77124" y="44865"/>
            <a:ext cx="8286243" cy="2800767"/>
            <a:chOff x="210374" y="0"/>
            <a:chExt cx="7031004" cy="2236742"/>
          </a:xfrm>
        </p:grpSpPr>
        <p:sp>
          <p:nvSpPr>
            <p:cNvPr id="12" name="Rectangle 11"/>
            <p:cNvSpPr/>
            <p:nvPr/>
          </p:nvSpPr>
          <p:spPr>
            <a:xfrm>
              <a:off x="210374" y="0"/>
              <a:ext cx="7031004" cy="223674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8800" b="1" spc="-300" dirty="0">
                  <a:ln w="0"/>
                  <a:solidFill>
                    <a:srgbClr val="FFFFFF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Life in the Spirit </a:t>
              </a:r>
            </a:p>
            <a:p>
              <a:endParaRPr lang="en-US" sz="8800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5966" y="870639"/>
              <a:ext cx="5424641" cy="115524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8800" b="1" spc="-300" dirty="0">
                  <a:ln w="0"/>
                  <a:solidFill>
                    <a:srgbClr val="FFFFFF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Seminar #47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92602" y="2404685"/>
            <a:ext cx="5950668" cy="76944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</a:rPr>
              <a:t>March 31-April 2, 2017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3101" y="3291840"/>
            <a:ext cx="9030723" cy="310854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3600" b="1" dirty="0" err="1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Salubungan</a:t>
            </a:r>
            <a:r>
              <a:rPr lang="en-US" sz="36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 / Acquaintance – Mar 3</a:t>
            </a:r>
          </a:p>
          <a:p>
            <a:r>
              <a:rPr lang="en-US" sz="36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r>
              <a:rPr lang="en-US" sz="3600" b="1" spc="300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Registration is </a:t>
            </a:r>
            <a:r>
              <a:rPr lang="en-US" sz="3200" b="1" spc="300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Now Open </a:t>
            </a:r>
          </a:p>
          <a:p>
            <a:r>
              <a:rPr lang="en-US" sz="36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endParaRPr lang="en-US" dirty="0">
              <a:ln>
                <a:solidFill>
                  <a:srgbClr val="EAEAEA"/>
                </a:solidFill>
              </a:ln>
              <a:solidFill>
                <a:srgbClr val="FFFFFF"/>
              </a:solidFill>
              <a:effectLst>
                <a:outerShdw blurRad="50800" dist="76200" dir="30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28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r>
              <a:rPr lang="en-US" sz="32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Contacts: </a:t>
            </a:r>
            <a:endParaRPr lang="en-US" sz="2800" b="1" dirty="0">
              <a:ln>
                <a:solidFill>
                  <a:srgbClr val="EAEAEA"/>
                </a:solidFill>
              </a:ln>
              <a:solidFill>
                <a:srgbClr val="FFFFFF"/>
              </a:solidFill>
              <a:effectLst>
                <a:outerShdw blurRad="50800" dist="76200" dir="30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28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    Manny &amp; </a:t>
            </a:r>
            <a:r>
              <a:rPr lang="en-US" sz="2800" b="1" dirty="0" err="1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Nette</a:t>
            </a:r>
            <a:r>
              <a:rPr lang="en-US" sz="28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Manguiat</a:t>
            </a:r>
            <a:r>
              <a:rPr lang="en-US" sz="28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 – elexman@hotmail.com, </a:t>
            </a:r>
          </a:p>
          <a:p>
            <a:r>
              <a:rPr lang="en-US" sz="28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    Earl &amp; Flo </a:t>
            </a:r>
            <a:r>
              <a:rPr lang="en-US" sz="2800" b="1" dirty="0" err="1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Manguiat</a:t>
            </a:r>
            <a:r>
              <a:rPr lang="en-US" sz="28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 - bldnewarklsa@gmail.com</a:t>
            </a:r>
          </a:p>
        </p:txBody>
      </p:sp>
    </p:spTree>
    <p:extLst>
      <p:ext uri="{BB962C8B-B14F-4D97-AF65-F5344CB8AC3E}">
        <p14:creationId xmlns:p14="http://schemas.microsoft.com/office/powerpoint/2010/main" val="3397911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31085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Feb. 10, 2017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88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Management </a:t>
            </a:r>
            <a:endParaRPr lang="en-US" sz="8000" b="1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411775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2074410"/>
            <a:ext cx="8686800" cy="36779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7200" b="1" dirty="0">
                <a:solidFill>
                  <a:srgbClr val="FFFFFF"/>
                </a:solidFill>
                <a:latin typeface="+mj-lt"/>
              </a:rPr>
              <a:t>“Your light must shine.” 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dirty="0">
                <a:solidFill>
                  <a:srgbClr val="FFFFFF"/>
                </a:solidFill>
                <a:latin typeface="+mj-lt"/>
              </a:rPr>
              <a:t>                    (Mt 5:16a)</a:t>
            </a:r>
            <a:endParaRPr lang="en-US" sz="4400" b="1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117"/>
            <a:ext cx="9144000" cy="818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66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-116378" y="1586545"/>
            <a:ext cx="9260378" cy="52714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2860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Sow seed of love and </a:t>
            </a:r>
          </a:p>
          <a:p>
            <a:pPr marL="22860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joy in others through spiritual and temporal </a:t>
            </a:r>
          </a:p>
          <a:p>
            <a:pPr marL="22860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works of mercy.</a:t>
            </a:r>
          </a:p>
        </p:txBody>
      </p:sp>
    </p:spTree>
    <p:extLst>
      <p:ext uri="{BB962C8B-B14F-4D97-AF65-F5344CB8AC3E}">
        <p14:creationId xmlns:p14="http://schemas.microsoft.com/office/powerpoint/2010/main" val="205666883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AA030F-3933-41F8-A26D-E8F91C64C3A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e18fa9b5-5772-4b1e-924d-5642982b1f2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34512</TotalTime>
  <Words>173</Words>
  <Application>Microsoft Office PowerPoint</Application>
  <PresentationFormat>On-screen Show (4:3)</PresentationFormat>
  <Paragraphs>45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ＭＳ Ｐゴシック</vt:lpstr>
      <vt:lpstr>Arial</vt:lpstr>
      <vt:lpstr>Book Antiqua</vt:lpstr>
      <vt:lpstr>Calibri</vt:lpstr>
      <vt:lpstr>Georgia</vt:lpstr>
      <vt:lpstr>Lucida Sans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4_Apex</vt:lpstr>
      <vt:lpstr>PowerPoint Presentation</vt:lpstr>
      <vt:lpstr> God’s  Promise   for the week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ORDER</vt:lpstr>
      <vt:lpstr>DIRECTION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1937</cp:revision>
  <cp:lastPrinted>2017-01-13T21:06:03Z</cp:lastPrinted>
  <dcterms:created xsi:type="dcterms:W3CDTF">2012-02-27T22:14:55Z</dcterms:created>
  <dcterms:modified xsi:type="dcterms:W3CDTF">2017-02-06T19:55:47Z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