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</p:sldMasterIdLst>
  <p:notesMasterIdLst>
    <p:notesMasterId r:id="rId23"/>
  </p:notesMasterIdLst>
  <p:handoutMasterIdLst>
    <p:handoutMasterId r:id="rId24"/>
  </p:handoutMasterIdLst>
  <p:sldIdLst>
    <p:sldId id="714" r:id="rId10"/>
    <p:sldId id="650" r:id="rId11"/>
    <p:sldId id="257" r:id="rId12"/>
    <p:sldId id="258" r:id="rId13"/>
    <p:sldId id="716" r:id="rId14"/>
    <p:sldId id="702" r:id="rId15"/>
    <p:sldId id="703" r:id="rId16"/>
    <p:sldId id="715" r:id="rId17"/>
    <p:sldId id="710" r:id="rId18"/>
    <p:sldId id="706" r:id="rId19"/>
    <p:sldId id="705" r:id="rId20"/>
    <p:sldId id="666" r:id="rId21"/>
    <p:sldId id="689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  <a:srgbClr val="FFFF00"/>
    <a:srgbClr val="CC6600"/>
    <a:srgbClr val="FF0000"/>
    <a:srgbClr val="FF0066"/>
    <a:srgbClr val="000000"/>
    <a:srgbClr val="100E0F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8" autoAdjust="0"/>
    <p:restoredTop sz="70370" autoAdjust="0"/>
  </p:normalViewPr>
  <p:slideViewPr>
    <p:cSldViewPr snapToGrid="0">
      <p:cViewPr varScale="1">
        <p:scale>
          <a:sx n="47" d="100"/>
          <a:sy n="47" d="100"/>
        </p:scale>
        <p:origin x="14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6/2/2017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88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5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8">
              <a:defRPr/>
            </a:pPr>
            <a:fld id="{4687B6A3-F14C-4518-A502-21A745083681}" type="slidenum">
              <a:rPr lang="en-US" sz="1800" kern="0">
                <a:solidFill>
                  <a:prstClr val="black"/>
                </a:solidFill>
              </a:rPr>
              <a:pPr defTabSz="914308">
                <a:defRPr/>
              </a:pPr>
              <a:t>13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18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8">
              <a:defRPr/>
            </a:pPr>
            <a:fld id="{F1CD1860-3511-43C5-B73A-81CB751FCBD3}" type="slidenum">
              <a:rPr lang="en-US" sz="1800" kern="0">
                <a:solidFill>
                  <a:sysClr val="windowText" lastClr="000000"/>
                </a:solidFill>
              </a:rPr>
              <a:pPr defTabSz="914308">
                <a:defRPr/>
              </a:pPr>
              <a:t>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3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8">
              <a:defRPr/>
            </a:pPr>
            <a:fld id="{F1CD1860-3511-43C5-B73A-81CB751FCBD3}" type="slidenum">
              <a:rPr lang="en-US" sz="1800" kern="0">
                <a:solidFill>
                  <a:sysClr val="windowText" lastClr="000000"/>
                </a:solidFill>
              </a:rPr>
              <a:pPr defTabSz="914308">
                <a:defRPr/>
              </a:pPr>
              <a:t>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7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9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7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6/2/2017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9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2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2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7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6/2/2017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3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36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4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98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6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191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573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43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543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6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6/2/2017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221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40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90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2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920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04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9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6/2/2017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6/2/2017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6/2/2017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45B9-E9E3-43C8-9600-6945FB9DE960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3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1823-BC6B-47DA-B7AA-7726B2B20FE7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3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62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3"/>
          <a:stretch/>
        </p:blipFill>
        <p:spPr>
          <a:xfrm>
            <a:off x="-140112" y="5384799"/>
            <a:ext cx="9394520" cy="157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738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9464" y="3158411"/>
            <a:ext cx="6178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August 19, 2017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Community Celebration at the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Divine Mercy Parish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76200" dir="18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1897" y="5034657"/>
            <a:ext cx="61949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20, 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en-US" sz="3200" b="1" spc="50" baseline="3000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Anniversary Dinner Dance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4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862322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JUNE  9, 2017</a:t>
            </a:r>
          </a:p>
          <a:p>
            <a:pPr algn="ctr">
              <a:defRPr/>
            </a:pPr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Mission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“As the Father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has sent me,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so I send you.”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                 (</a:t>
            </a:r>
            <a:r>
              <a:rPr lang="en-US" sz="6000" b="1" dirty="0" err="1">
                <a:solidFill>
                  <a:srgbClr val="FFFFFF"/>
                </a:solidFill>
                <a:latin typeface="+mj-lt"/>
              </a:rPr>
              <a:t>Jn</a:t>
            </a:r>
            <a:r>
              <a:rPr lang="en-US" sz="6000" b="1" dirty="0">
                <a:solidFill>
                  <a:srgbClr val="FFFFFF"/>
                </a:solidFill>
                <a:latin typeface="+mj-lt"/>
              </a:rPr>
              <a:t> 20:21b)</a:t>
            </a:r>
            <a:endParaRPr lang="en-US" sz="12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31479"/>
            <a:ext cx="914400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Use your God-given gifts  to Serve His people and contribute to the works  of His Kingdom.</a:t>
            </a:r>
            <a:endParaRPr lang="en-US" sz="239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35899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“Whose sins you forgive are forgiven them.”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​                 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5400" b="1" dirty="0" err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Jn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20:23a)</a:t>
            </a:r>
            <a:endParaRPr lang="en-US" sz="18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3979" y="3894666"/>
            <a:ext cx="6226384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2,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138"/>
            <a:ext cx="9144001" cy="6837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2011362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spc="-150" dirty="0">
                <a:ln w="635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Singles Ministry Bake Sale!</a:t>
            </a:r>
          </a:p>
        </p:txBody>
      </p:sp>
      <p:sp>
        <p:nvSpPr>
          <p:cNvPr id="4" name="Rectangle 3"/>
          <p:cNvSpPr/>
          <p:nvPr/>
        </p:nvSpPr>
        <p:spPr>
          <a:xfrm>
            <a:off x="945032" y="4520847"/>
            <a:ext cx="7515199" cy="2123658"/>
          </a:xfrm>
          <a:prstGeom prst="rect">
            <a:avLst/>
          </a:prstGeom>
          <a:noFill/>
          <a:effectLst>
            <a:outerShdw blurRad="50800" dist="50800" dir="24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88900">
                    <a:schemeClr val="accent1"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Tonight, </a:t>
            </a:r>
            <a:r>
              <a:rPr lang="en-US" sz="6600" b="1" cap="none" spc="50" dirty="0">
                <a:ln w="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88900">
                    <a:schemeClr val="accent1"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June 2 </a:t>
            </a:r>
          </a:p>
          <a:p>
            <a:pPr algn="ctr"/>
            <a:r>
              <a:rPr lang="en-US" sz="6600" b="1" spc="50" dirty="0">
                <a:ln w="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88900">
                    <a:schemeClr val="accent1"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Please help SE# 37</a:t>
            </a:r>
            <a:endParaRPr lang="en-US" sz="6600" b="1" cap="none" spc="50" dirty="0">
              <a:ln w="0"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88900">
                  <a:schemeClr val="accent1"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857994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Baked goods,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kakanin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&amp; native delicacies,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gulaman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at sago,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atbp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590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5" b="174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210" y="83372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/>
                <a:solidFill>
                  <a:prstClr val="white">
                    <a:lumMod val="65000"/>
                  </a:prst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SINGLES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210" y="1005316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FF0000">
                    <a:alpha val="7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ENCOUNTER #37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496922"/>
            <a:ext cx="9144000" cy="3361080"/>
          </a:xfrm>
          <a:prstGeom prst="rect">
            <a:avLst/>
          </a:prstGeom>
          <a:solidFill>
            <a:schemeClr val="accent2">
              <a:lumMod val="50000"/>
              <a:alpha val="3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410" y="3496921"/>
            <a:ext cx="7208192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Graymoor Spiritual Life Center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410" y="2301575"/>
            <a:ext cx="4899098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dirty="0">
                <a:ln w="0"/>
                <a:solidFill>
                  <a:srgbClr val="00B0F0"/>
                </a:solidFill>
                <a:effectLst>
                  <a:outerShdw blurRad="50800" dist="1270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June 16-18,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410" y="4027335"/>
            <a:ext cx="4801314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Garrison, NY 10524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410" y="5035836"/>
            <a:ext cx="8524878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Contacts: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Jutt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Bustos – jutt.bustos@bldnewark.com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Lita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Alfaro – lita.alfaro@bldnewark.com</a:t>
            </a:r>
          </a:p>
        </p:txBody>
      </p:sp>
    </p:spTree>
    <p:extLst>
      <p:ext uri="{BB962C8B-B14F-4D97-AF65-F5344CB8AC3E}">
        <p14:creationId xmlns:p14="http://schemas.microsoft.com/office/powerpoint/2010/main" val="167632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75" y="0"/>
            <a:ext cx="921887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-74876" y="384535"/>
            <a:ext cx="8648508" cy="217170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883" y="384535"/>
            <a:ext cx="86485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Solo Parents Encounter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Weekend #19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884" y="2556235"/>
            <a:ext cx="5654112" cy="769441"/>
          </a:xfrm>
          <a:prstGeom prst="rect">
            <a:avLst/>
          </a:prstGeom>
          <a:noFill/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30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7030A0"/>
                </a:solidFill>
                <a:effectLst>
                  <a:glow rad="127000">
                    <a:prstClr val="white"/>
                  </a:glow>
                  <a:outerShdw blurRad="50800" dist="1143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June 23-25,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884" y="3861252"/>
            <a:ext cx="90121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DAYS Hotel Conference Center East Brunswick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195 Route 18 South, East Brunswick, NJ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84" y="5058547"/>
            <a:ext cx="93909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Contacts:  Cherry &amp;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Rueben </a:t>
            </a:r>
            <a:r>
              <a:rPr kumimoji="0" lang="en-US" sz="3200" b="1" i="0" u="none" strike="noStrike" kern="0" cap="none" spc="0" normalizeH="0" noProof="0" dirty="0" err="1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Vibar</a:t>
            </a:r>
            <a:endParaRPr kumimoji="0" lang="en-US" sz="3200" b="1" i="0" u="none" strike="noStrike" kern="0" cap="none" spc="0" normalizeH="0" baseline="0" noProof="0" dirty="0">
              <a:ln w="0">
                <a:solidFill>
                  <a:srgbClr val="ED7D31">
                    <a:shade val="50000"/>
                  </a:srgbClr>
                </a:solidFill>
              </a:ln>
              <a:solidFill>
                <a:srgbClr val="C00000"/>
              </a:solidFill>
              <a:effectLst>
                <a:glow rad="127000">
                  <a:prstClr val="white"/>
                </a:glow>
                <a:outerShdw blurRad="50800" dist="127000" dir="66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            (SPE18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CS)</a:t>
            </a: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98" y="6355533"/>
            <a:ext cx="699790" cy="4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976" y="307818"/>
            <a:ext cx="8736593" cy="1323439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-300" normalizeH="0" baseline="0" noProof="0" dirty="0">
                <a:ln w="0">
                  <a:noFill/>
                </a:ln>
                <a:solidFill>
                  <a:schemeClr val="accent2"/>
                </a:solidFill>
                <a:effectLst>
                  <a:outerShdw blurRad="50800" dist="114300" dir="8100000" algn="tr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YOUTH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192" y="1277355"/>
            <a:ext cx="8809024" cy="1323439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-300" normalizeH="0" baseline="0" noProof="0" dirty="0">
                <a:ln w="0"/>
                <a:solidFill>
                  <a:schemeClr val="accent2"/>
                </a:solidFill>
                <a:effectLst>
                  <a:outerShdw blurRad="50800" dist="114300" dir="8100000" algn="tr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ENCOUNTER #24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5101" y="2446947"/>
            <a:ext cx="5913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5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Mistral" panose="03090702030407020403" pitchFamily="66" charset="0"/>
              </a:rPr>
              <a:t>“Come and Follow Me…”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17693" y="3212362"/>
            <a:ext cx="5708614" cy="3018866"/>
            <a:chOff x="-188310" y="3346200"/>
            <a:chExt cx="5708614" cy="3018866"/>
          </a:xfrm>
        </p:grpSpPr>
        <p:sp>
          <p:nvSpPr>
            <p:cNvPr id="8" name="Rectangle 7"/>
            <p:cNvSpPr/>
            <p:nvPr/>
          </p:nvSpPr>
          <p:spPr>
            <a:xfrm>
              <a:off x="9661" y="3346200"/>
              <a:ext cx="510748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July 7-9, 2017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88310" y="4241408"/>
              <a:ext cx="5708614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Fellowship Deaconry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3575 Valley Road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Basking Ridge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9" y="5855257"/>
            <a:ext cx="684138" cy="6799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7124" y="6515887"/>
            <a:ext cx="108466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BLD Newark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7794" y="6177333"/>
            <a:ext cx="6622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Contact: dyc@bldnewark.com </a:t>
            </a:r>
          </a:p>
        </p:txBody>
      </p:sp>
    </p:spTree>
    <p:extLst>
      <p:ext uri="{BB962C8B-B14F-4D97-AF65-F5344CB8AC3E}">
        <p14:creationId xmlns:p14="http://schemas.microsoft.com/office/powerpoint/2010/main" val="87020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6142" y="395785"/>
            <a:ext cx="9137858" cy="1799062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</a:rPr>
              <a:t>FAMILY</a:t>
            </a:r>
            <a:r>
              <a:rPr kumimoji="0" lang="en-US" sz="48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7710" y="2194847"/>
            <a:ext cx="5352747" cy="175432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July 14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 -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16, 2017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Malvern Retreat House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Malvern PA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710" y="4479911"/>
            <a:ext cx="8296378" cy="221599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Submit Completed Applications to: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Willy &amp; Amor Ferrer (908) 416-5983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Noel &amp; Gale Deleon  (201)320-5194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8062" y="6349136"/>
            <a:ext cx="100448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As for me and my household, we will serve the Lord: </a:t>
            </a:r>
            <a:r>
              <a:rPr kumimoji="0" lang="en-US" sz="2400" b="1" i="0" u="none" strike="noStrike" kern="0" cap="none" spc="-150" normalizeH="0" baseline="0" noProof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83" y="634913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ENCOUNTER</a:t>
            </a:r>
            <a:r>
              <a:rPr kumimoji="0" lang="en-US" sz="44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 </a:t>
            </a:r>
            <a:r>
              <a:rPr kumimoji="0" lang="en-US" sz="88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24</a:t>
            </a:r>
            <a:endParaRPr kumimoji="0" lang="en-US" sz="7200" b="0" i="0" u="none" strike="noStrike" kern="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37050</TotalTime>
  <Words>269</Words>
  <Application>Microsoft Office PowerPoint</Application>
  <PresentationFormat>On-screen Show (4:3)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9" baseType="lpstr">
      <vt:lpstr>Malgun Gothic</vt:lpstr>
      <vt:lpstr>Microsoft YaHei UI</vt:lpstr>
      <vt:lpstr>ＭＳ Ｐゴシック</vt:lpstr>
      <vt:lpstr>Arial</vt:lpstr>
      <vt:lpstr>Arial Black</vt:lpstr>
      <vt:lpstr>Book Antiqua</vt:lpstr>
      <vt:lpstr>Calibri</vt:lpstr>
      <vt:lpstr>Calibri Light</vt:lpstr>
      <vt:lpstr>Century Gothic</vt:lpstr>
      <vt:lpstr>Georgia</vt:lpstr>
      <vt:lpstr>Lucida Sans</vt:lpstr>
      <vt:lpstr>Mistral</vt:lpstr>
      <vt:lpstr>Papyrus</vt:lpstr>
      <vt:lpstr>Segoe UI</vt:lpstr>
      <vt:lpstr>Segoe UI Emoji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PowerPoint Presentation</vt:lpstr>
      <vt:lpstr> God’s  Promise   for the week</vt:lpstr>
      <vt:lpstr>PowerPoint Presentation</vt:lpstr>
      <vt:lpstr>PowerPoint Presentation</vt:lpstr>
      <vt:lpstr>Singles Ministry Bake Sale!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2039</cp:revision>
  <cp:lastPrinted>2017-06-02T18:54:30Z</cp:lastPrinted>
  <dcterms:created xsi:type="dcterms:W3CDTF">2012-02-27T22:14:55Z</dcterms:created>
  <dcterms:modified xsi:type="dcterms:W3CDTF">2017-06-02T20:54:30Z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