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13" r:id="rId7"/>
  </p:sldMasterIdLst>
  <p:notesMasterIdLst>
    <p:notesMasterId r:id="rId20"/>
  </p:notesMasterIdLst>
  <p:handoutMasterIdLst>
    <p:handoutMasterId r:id="rId21"/>
  </p:handoutMasterIdLst>
  <p:sldIdLst>
    <p:sldId id="675" r:id="rId8"/>
    <p:sldId id="650" r:id="rId9"/>
    <p:sldId id="257" r:id="rId10"/>
    <p:sldId id="258" r:id="rId11"/>
    <p:sldId id="701" r:id="rId12"/>
    <p:sldId id="696" r:id="rId13"/>
    <p:sldId id="694" r:id="rId14"/>
    <p:sldId id="699" r:id="rId15"/>
    <p:sldId id="698" r:id="rId16"/>
    <p:sldId id="432" r:id="rId17"/>
    <p:sldId id="666" r:id="rId18"/>
    <p:sldId id="689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FF0066"/>
    <a:srgbClr val="FFFF66"/>
    <a:srgbClr val="000000"/>
    <a:srgbClr val="100E0F"/>
    <a:srgbClr val="6D0312"/>
    <a:srgbClr val="95173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8" autoAdjust="0"/>
    <p:restoredTop sz="83198" autoAdjust="0"/>
  </p:normalViewPr>
  <p:slideViewPr>
    <p:cSldViewPr snapToGrid="0">
      <p:cViewPr varScale="1">
        <p:scale>
          <a:sx n="56" d="100"/>
          <a:sy n="56" d="100"/>
        </p:scale>
        <p:origin x="8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5" y="4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5" y="8831033"/>
            <a:ext cx="3038155" cy="465369"/>
          </a:xfrm>
          <a:prstGeom prst="rect">
            <a:avLst/>
          </a:prstGeom>
        </p:spPr>
        <p:txBody>
          <a:bodyPr vert="horz" lIns="90338" tIns="45169" rIns="90338" bIns="4516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6" y="0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2" tIns="46526" rIns="93052" bIns="4652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4838"/>
            <a:ext cx="5607050" cy="4184650"/>
          </a:xfrm>
          <a:prstGeom prst="rect">
            <a:avLst/>
          </a:prstGeom>
        </p:spPr>
        <p:txBody>
          <a:bodyPr vert="horz" lIns="93052" tIns="46526" rIns="93052" bIns="465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6" y="8829675"/>
            <a:ext cx="3038475" cy="465138"/>
          </a:xfrm>
          <a:prstGeom prst="rect">
            <a:avLst/>
          </a:prstGeom>
        </p:spPr>
        <p:txBody>
          <a:bodyPr vert="horz" lIns="93052" tIns="46526" rIns="93052" bIns="4652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74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87B6A3-F14C-4518-A502-21A74508368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1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6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2" tIns="46526" rIns="93052" bIns="4652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701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31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31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1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29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209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43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808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2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6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9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62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875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3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4000" contrast="-4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3/10/2017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5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14" r:id="rId1"/>
    <p:sldLayoutId id="2147487115" r:id="rId2"/>
    <p:sldLayoutId id="2147487116" r:id="rId3"/>
    <p:sldLayoutId id="2147487117" r:id="rId4"/>
    <p:sldLayoutId id="2147487118" r:id="rId5"/>
    <p:sldLayoutId id="2147487119" r:id="rId6"/>
    <p:sldLayoutId id="2147487120" r:id="rId7"/>
    <p:sldLayoutId id="2147487121" r:id="rId8"/>
    <p:sldLayoutId id="2147487122" r:id="rId9"/>
    <p:sldLayoutId id="2147487123" r:id="rId10"/>
    <p:sldLayoutId id="2147487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231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310854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Mar. 17, 2017</a:t>
            </a:r>
          </a:p>
          <a:p>
            <a:pPr algn="ctr">
              <a:defRPr/>
            </a:pPr>
            <a:r>
              <a:rPr lang="en-US" sz="72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Management</a:t>
            </a:r>
            <a:r>
              <a:rPr lang="en-US" sz="88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41177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370834"/>
            <a:ext cx="9144000" cy="456236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dirty="0">
                <a:solidFill>
                  <a:srgbClr val="FFFFFF"/>
                </a:solidFill>
                <a:latin typeface="+mj-lt"/>
              </a:rPr>
              <a:t>Rise up and do </a:t>
            </a:r>
          </a:p>
          <a:p>
            <a:pPr marL="0" lv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8000" b="1" dirty="0">
                <a:solidFill>
                  <a:srgbClr val="FFFFFF"/>
                </a:solidFill>
                <a:latin typeface="+mj-lt"/>
              </a:rPr>
              <a:t>not be afraid. </a:t>
            </a:r>
            <a:endParaRPr lang="en-US" sz="54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117"/>
            <a:ext cx="9144000" cy="818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31479"/>
            <a:ext cx="9144000" cy="31820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2860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300" dirty="0">
                <a:ln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Lucida Sans"/>
                <a:cs typeface="Arial" panose="020B0604020202020204" pitchFamily="34" charset="0"/>
              </a:rPr>
              <a:t>Trust  that the Lord  will  equip you when  He calls you to serve in ministry.</a:t>
            </a:r>
            <a:endParaRPr lang="en-US" sz="6000" b="1" spc="-300" dirty="0">
              <a:ln/>
              <a:solidFill>
                <a:srgbClr val="FFFFFF"/>
              </a:solidFill>
              <a:effectLst>
                <a:outerShdw blurRad="50800" dist="88900" dir="3000000" algn="tl" rotWithShape="0">
                  <a:prstClr val="black">
                    <a:alpha val="40000"/>
                  </a:prstClr>
                </a:outerShdw>
              </a:effectLst>
              <a:latin typeface="Lucida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6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163314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55428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 will make of you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 great nation, and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 will bless you.”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72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6000" b="1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Gn</a:t>
            </a: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12:2)</a:t>
            </a:r>
            <a:endParaRPr lang="en-US" sz="44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249939" y="3894666"/>
            <a:ext cx="66944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Mar. 10,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190" y="127154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382385" y="1801097"/>
            <a:ext cx="9704185" cy="2123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5938" marR="0" lvl="0" indent="-109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Apologetics </a:t>
            </a:r>
            <a:r>
              <a:rPr lang="en-US" sz="44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kumimoji="0" lang="en-US" sz="44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LSS 1- </a:t>
            </a:r>
            <a:r>
              <a:rPr lang="en-US" sz="44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43</a:t>
            </a:r>
            <a:endParaRPr kumimoji="0" lang="en-US" sz="44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574675" marR="0" lvl="2" indent="-1174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</a:t>
            </a: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Prayer Leadership </a:t>
            </a:r>
            <a:r>
              <a:rPr kumimoji="0" lang="en-US" sz="4400" b="1" i="0" u="none" strike="noStrike" kern="0" cap="none" spc="-15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- LSS 1- </a:t>
            </a:r>
            <a:r>
              <a:rPr lang="en-US" sz="4400" b="1" kern="0" spc="-1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45</a:t>
            </a:r>
            <a:endParaRPr kumimoji="0" lang="en-US" sz="4400" b="1" i="0" u="none" strike="noStrike" kern="0" cap="none" spc="-15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  <a:p>
            <a:pPr marL="693738" marR="0" lvl="2" indent="-2365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400" b="1" kern="0" spc="-15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3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Encounter with Jesus </a:t>
            </a:r>
            <a:r>
              <a:rPr lang="en-US" sz="4400" b="1" kern="0" spc="-30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sz="4400" b="1" kern="0" spc="-30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kern="0" spc="-30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LSS 1-46B</a:t>
            </a:r>
            <a:endParaRPr kumimoji="0" lang="en-US" sz="5400" b="1" i="0" u="none" strike="noStrike" kern="0" cap="none" spc="-30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3525" y="4628071"/>
            <a:ext cx="73709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Sat., Mar. 11, 2017,  1- 6 pm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</a:rPr>
              <a:t> @ DMP Classrooms</a:t>
            </a:r>
          </a:p>
        </p:txBody>
      </p:sp>
    </p:spTree>
    <p:extLst>
      <p:ext uri="{BB962C8B-B14F-4D97-AF65-F5344CB8AC3E}">
        <p14:creationId xmlns:p14="http://schemas.microsoft.com/office/powerpoint/2010/main" val="323623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4172"/>
          <a:stretch/>
        </p:blipFill>
        <p:spPr>
          <a:xfrm>
            <a:off x="-29615" y="1"/>
            <a:ext cx="9203229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" y="5417235"/>
            <a:ext cx="6718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register online, visit:</a:t>
            </a:r>
          </a:p>
          <a:p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www.rcan.org/womenscommission</a:t>
            </a:r>
          </a:p>
        </p:txBody>
      </p:sp>
    </p:spTree>
    <p:extLst>
      <p:ext uri="{BB962C8B-B14F-4D97-AF65-F5344CB8AC3E}">
        <p14:creationId xmlns:p14="http://schemas.microsoft.com/office/powerpoint/2010/main" val="274087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4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52" y="2985458"/>
            <a:ext cx="6251171" cy="38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95" y="310286"/>
            <a:ext cx="6172377" cy="47888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77124" y="44865"/>
            <a:ext cx="8286243" cy="2800767"/>
            <a:chOff x="210374" y="0"/>
            <a:chExt cx="7031004" cy="2236742"/>
          </a:xfrm>
        </p:grpSpPr>
        <p:sp>
          <p:nvSpPr>
            <p:cNvPr id="12" name="Rectangle 11"/>
            <p:cNvSpPr/>
            <p:nvPr/>
          </p:nvSpPr>
          <p:spPr>
            <a:xfrm>
              <a:off x="210374" y="0"/>
              <a:ext cx="7031004" cy="223674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Life in the Spirit </a:t>
              </a:r>
            </a:p>
            <a:p>
              <a:endParaRPr lang="en-US" sz="8800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966" y="870639"/>
              <a:ext cx="5424641" cy="11552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8800" b="1" spc="-300" dirty="0">
                  <a:ln w="0"/>
                  <a:solidFill>
                    <a:srgbClr val="FFFFFF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Seminar #47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4149" y="2727091"/>
            <a:ext cx="5950668" cy="7694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effectLst>
                  <a:outerShdw blurRad="50800" dist="88900" dir="2700000" algn="tl" rotWithShape="0">
                    <a:prstClr val="black">
                      <a:alpha val="40000"/>
                    </a:prstClr>
                  </a:outerShdw>
                </a:effectLst>
              </a:rPr>
              <a:t>March 31-April 2, 2017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3277" y="4443764"/>
            <a:ext cx="9030723" cy="200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endParaRPr lang="en-US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50800" dist="76200" dir="30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50800" dist="76200" dir="3000000" algn="tl" rotWithShape="0">
                    <a:prstClr val="black">
                      <a:alpha val="40000"/>
                    </a:prstClr>
                  </a:outerShdw>
                </a:effectLst>
              </a:rPr>
              <a:t>   </a:t>
            </a:r>
            <a:r>
              <a:rPr lang="en-US" sz="32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Contacts: </a:t>
            </a:r>
            <a:endParaRPr lang="en-US" sz="2800" dirty="0">
              <a:ln>
                <a:solidFill>
                  <a:srgbClr val="EAEAEA"/>
                </a:solidFill>
              </a:ln>
              <a:solidFill>
                <a:srgbClr val="FFFFFF"/>
              </a:solidFill>
              <a:effectLst>
                <a:outerShdw blurRad="76200" dist="1270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Manny &amp;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Nette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– elexman@hotmail.com, </a:t>
            </a:r>
          </a:p>
          <a:p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   Earl &amp; Flo </a:t>
            </a:r>
            <a:r>
              <a:rPr lang="en-US" sz="2800" dirty="0" err="1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Manguiat</a:t>
            </a:r>
            <a:r>
              <a:rPr lang="en-US" sz="2800" dirty="0">
                <a:ln>
                  <a:solidFill>
                    <a:srgbClr val="EAEAEA"/>
                  </a:solidFill>
                </a:ln>
                <a:solidFill>
                  <a:srgbClr val="FFFFFF"/>
                </a:solidFill>
                <a:effectLst>
                  <a:outerShdw blurRad="76200" dist="127000" dir="2700000" algn="tl">
                    <a:srgbClr val="000000">
                      <a:alpha val="43137"/>
                    </a:srgbClr>
                  </a:outerShdw>
                </a:effectLst>
              </a:rPr>
              <a:t> - bldnewarklsa@gmail.com</a:t>
            </a:r>
          </a:p>
        </p:txBody>
      </p:sp>
    </p:spTree>
    <p:extLst>
      <p:ext uri="{BB962C8B-B14F-4D97-AF65-F5344CB8AC3E}">
        <p14:creationId xmlns:p14="http://schemas.microsoft.com/office/powerpoint/2010/main" val="3397911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88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31483"/>
            <a:ext cx="9144000" cy="11430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effectLst>
                  <a:outerShdw blurRad="63500" dist="88900" dir="2400000" algn="tl" rotWithShape="0">
                    <a:prstClr val="black">
                      <a:alpha val="74000"/>
                    </a:prstClr>
                  </a:outerShdw>
                </a:effectLst>
                <a:latin typeface="Book Antiqua" panose="02040602050305030304" pitchFamily="18" charset="0"/>
              </a:rPr>
              <a:t>(The Parable of the Prodigal Son)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241" y="3627358"/>
            <a:ext cx="8298554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Msgr. Paul Schetelick</a:t>
            </a:r>
          </a:p>
          <a:p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leading the community in </a:t>
            </a:r>
          </a:p>
          <a:p>
            <a:r>
              <a:rPr lang="en-US" sz="3600" b="1" dirty="0">
                <a:ln w="0"/>
                <a:solidFill>
                  <a:srgbClr val="FFFFFF"/>
                </a:solidFill>
                <a:effectLst>
                  <a:outerShdw blurRad="50800" dist="114300" dir="24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reflection and meditation</a:t>
            </a:r>
            <a:endParaRPr lang="en-US" sz="3600" b="1" cap="none" dirty="0">
              <a:ln w="0"/>
              <a:solidFill>
                <a:srgbClr val="FFFFFF"/>
              </a:solidFill>
              <a:effectLst>
                <a:outerShdw blurRad="50800" dist="114300" dir="24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241" y="5657671"/>
            <a:ext cx="741100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Divine Mercy Auditorium</a:t>
            </a:r>
          </a:p>
          <a:p>
            <a:r>
              <a:rPr lang="en-US" sz="3200" b="1" dirty="0">
                <a:ln w="0"/>
                <a:solidFill>
                  <a:srgbClr val="FFFFFF"/>
                </a:solidFill>
                <a:effectLst>
                  <a:outerShdw blurRad="50800" dist="88900" dir="30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Sat., April 22, 2017, 11:30–6:30 pm</a:t>
            </a:r>
          </a:p>
        </p:txBody>
      </p:sp>
      <p:sp>
        <p:nvSpPr>
          <p:cNvPr id="5" name="Rectangle 4"/>
          <p:cNvSpPr/>
          <p:nvPr/>
        </p:nvSpPr>
        <p:spPr>
          <a:xfrm rot="20517885">
            <a:off x="187782" y="242516"/>
            <a:ext cx="1659429" cy="584775"/>
          </a:xfrm>
          <a:prstGeom prst="rect">
            <a:avLst/>
          </a:prstGeom>
          <a:effectLst>
            <a:outerShdw blurRad="50800" dist="63500" dir="2700000" algn="tl" rotWithShape="0">
              <a:srgbClr val="FFFFFF">
                <a:alpha val="4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32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Join us!</a:t>
            </a:r>
          </a:p>
        </p:txBody>
      </p:sp>
      <p:sp>
        <p:nvSpPr>
          <p:cNvPr id="3" name="Rectangle 2"/>
          <p:cNvSpPr/>
          <p:nvPr/>
        </p:nvSpPr>
        <p:spPr>
          <a:xfrm>
            <a:off x="-207034" y="468559"/>
            <a:ext cx="9108829" cy="2308324"/>
          </a:xfrm>
          <a:prstGeom prst="rect">
            <a:avLst/>
          </a:prstGeom>
          <a:effectLst>
            <a:outerShdw blurRad="50800" dist="101600" dir="1800000" algn="tl" rotWithShape="0">
              <a:prstClr val="black">
                <a:alpha val="76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FF00"/>
                </a:solidFill>
              </a:rPr>
              <a:t>Retreat: Feel the Father’s Love</a:t>
            </a:r>
            <a:endParaRPr lang="en-US" sz="7200" b="1" dirty="0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650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AA030F-3933-41F8-A26D-E8F91C64C3A6}">
  <ds:schemaRefs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e18fa9b5-5772-4b1e-924d-5642982b1f2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34953</TotalTime>
  <Words>195</Words>
  <Application>Microsoft Office PowerPoint</Application>
  <PresentationFormat>On-screen Show (4:3)</PresentationFormat>
  <Paragraphs>54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Batang</vt:lpstr>
      <vt:lpstr>ＭＳ Ｐゴシック</vt:lpstr>
      <vt:lpstr>Arial</vt:lpstr>
      <vt:lpstr>Book Antiqua</vt:lpstr>
      <vt:lpstr>Calibri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4_Apex</vt:lpstr>
      <vt:lpstr>PowerPoint Presentation</vt:lpstr>
      <vt:lpstr> God’s  Promise   for the week</vt:lpstr>
      <vt:lpstr>PowerPoint Presentation</vt:lpstr>
      <vt:lpstr>PowerPoint Presentation</vt:lpstr>
      <vt:lpstr>TEACHINGS</vt:lpstr>
      <vt:lpstr>PowerPoint Presentation</vt:lpstr>
      <vt:lpstr>PowerPoint Presentation</vt:lpstr>
      <vt:lpstr>(The Parable of the Prodigal Son)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1970</cp:revision>
  <cp:lastPrinted>2017-03-03T20:49:58Z</cp:lastPrinted>
  <dcterms:created xsi:type="dcterms:W3CDTF">2012-02-27T22:14:55Z</dcterms:created>
  <dcterms:modified xsi:type="dcterms:W3CDTF">2017-03-10T18:04:04Z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