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49" r:id="rId8"/>
  </p:sldMasterIdLst>
  <p:notesMasterIdLst>
    <p:notesMasterId r:id="rId19"/>
  </p:notesMasterIdLst>
  <p:handoutMasterIdLst>
    <p:handoutMasterId r:id="rId20"/>
  </p:handoutMasterIdLst>
  <p:sldIdLst>
    <p:sldId id="258" r:id="rId9"/>
    <p:sldId id="650" r:id="rId10"/>
    <p:sldId id="257" r:id="rId11"/>
    <p:sldId id="731" r:id="rId12"/>
    <p:sldId id="730" r:id="rId13"/>
    <p:sldId id="734" r:id="rId14"/>
    <p:sldId id="735" r:id="rId15"/>
    <p:sldId id="705" r:id="rId16"/>
    <p:sldId id="666" r:id="rId17"/>
    <p:sldId id="714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17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8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5/4/2018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8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821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21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712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738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5/4/2018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4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76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341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916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8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5/4/2018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548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12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04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96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121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0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5/4/2018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5/4/2018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5/4/2018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5/4/2018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5/4/2018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5/4/2018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8CED-B259-4C6D-983F-279B9819B0CA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4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29059" y="3894666"/>
            <a:ext cx="593624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4,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8417" y="1671782"/>
            <a:ext cx="8885583" cy="474061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1.	Show love for your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     neighbor by performing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     works of mercy.</a:t>
            </a:r>
          </a:p>
          <a:p>
            <a:pPr marL="914400" indent="-914400">
              <a:spcBef>
                <a:spcPts val="0"/>
              </a:spcBef>
              <a:buClr>
                <a:srgbClr val="FFFFFF"/>
              </a:buClr>
              <a:buSzPct val="100000"/>
              <a:buAutoNum type="arabicPeriod" startAt="2"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Share Christ with others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     with love.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263" y="12192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35899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6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“…whatever you ask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Father in my name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 may give you.”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(Jn 15:16b)</a:t>
            </a:r>
            <a:endParaRPr lang="en-US" sz="8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269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007" y="1688269"/>
            <a:ext cx="9144000" cy="2985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Apologetics 2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–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1-46</a:t>
            </a:r>
            <a:endParaRPr kumimoji="0" lang="en-US" sz="40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n-ea"/>
              <a:cs typeface="Arial" charset="0"/>
            </a:endParaRP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Gifts and Fruit of the Holy </a:t>
            </a:r>
          </a:p>
          <a:p>
            <a:pPr marL="277813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Spirit - </a:t>
            </a:r>
            <a:r>
              <a:rPr lang="en-US" sz="4000" b="1" kern="0" spc="-1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1- 48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 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b="1" kern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Sienna Gifts Inventory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LSS 49</a:t>
            </a:r>
            <a:endParaRPr kumimoji="0" lang="en-US" sz="40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8406" y="4885176"/>
            <a:ext cx="686117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Sat., </a:t>
            </a:r>
            <a:r>
              <a:rPr 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12, 2018,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90"/>
            <a:ext cx="9144000" cy="6984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001" y="2275368"/>
            <a:ext cx="9317421" cy="2772326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326" y="-126390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Arial" charset="0"/>
              </a:rPr>
              <a:t>What is God’s plan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1001" y="2164874"/>
            <a:ext cx="9288163" cy="2190305"/>
          </a:xfrm>
          <a:prstGeom prst="rect">
            <a:avLst/>
          </a:prstGeom>
          <a:solidFill>
            <a:schemeClr val="accent6">
              <a:lumMod val="75000"/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84" y="1566441"/>
            <a:ext cx="8929945" cy="2900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Join the…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Marriage Encounter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Weekend #50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139" y="4538650"/>
            <a:ext cx="3088218" cy="15465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MAY  18-20,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Hotel Executive Suite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</a:t>
            </a:r>
            <a:r>
              <a:rPr kumimoji="0" lang="en-US" sz="2400" b="0" i="0" u="none" strike="noStrike" kern="1200" cap="none" spc="38" normalizeH="0" baseline="0" noProof="0" dirty="0" err="1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Minue</a:t>
            </a: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Street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Carteret, NJ 07008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83643" y="5773317"/>
            <a:ext cx="1297471" cy="924785"/>
            <a:chOff x="10545174" y="5161992"/>
            <a:chExt cx="1729961" cy="12330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1113" y="5161992"/>
              <a:ext cx="838079" cy="8329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545174" y="5994929"/>
              <a:ext cx="1729961" cy="40010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ok Antiqua" panose="02040602050305030304" pitchFamily="18" charset="0"/>
                  <a:ea typeface="+mn-ea"/>
                  <a:cs typeface="Arial" panose="020B0604020202020204" pitchFamily="34" charset="0"/>
                </a:rPr>
                <a:t>BLD Newark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8824" y="6197965"/>
            <a:ext cx="6167971" cy="50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Please email us at mla@bldnewark.com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7323" y="692049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Arial" charset="0"/>
              </a:rPr>
              <a:t>in our married life?</a:t>
            </a:r>
          </a:p>
        </p:txBody>
      </p:sp>
    </p:spTree>
    <p:extLst>
      <p:ext uri="{BB962C8B-B14F-4D97-AF65-F5344CB8AC3E}">
        <p14:creationId xmlns:p14="http://schemas.microsoft.com/office/powerpoint/2010/main" val="212691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5" b="174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210" y="83372"/>
            <a:ext cx="9029700" cy="1446550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-300" normalizeH="0" baseline="0" noProof="0" dirty="0">
                <a:ln w="0"/>
                <a:solidFill>
                  <a:prstClr val="white">
                    <a:lumMod val="65000"/>
                  </a:prst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SINGLES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210" y="1005316"/>
            <a:ext cx="9029700" cy="1446550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-300" normalizeH="0" baseline="0" noProof="0" dirty="0">
                <a:ln w="0">
                  <a:solidFill>
                    <a:prstClr val="white"/>
                  </a:solidFill>
                </a:ln>
                <a:solidFill>
                  <a:srgbClr val="FF0000">
                    <a:alpha val="7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ENCOUNTER #38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496922"/>
            <a:ext cx="9144000" cy="3361080"/>
          </a:xfrm>
          <a:prstGeom prst="rect">
            <a:avLst/>
          </a:prstGeom>
          <a:solidFill>
            <a:schemeClr val="accent2">
              <a:lumMod val="50000"/>
              <a:alpha val="3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410" y="3496921"/>
            <a:ext cx="7208192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Arial" charset="0"/>
              </a:rPr>
              <a:t>Graymoor Spiritual Life Center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410" y="2301575"/>
            <a:ext cx="4560864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dirty="0">
                <a:ln w="0"/>
                <a:solidFill>
                  <a:srgbClr val="00B0F0"/>
                </a:solidFill>
                <a:effectLst>
                  <a:outerShdw blurRad="50800" dist="1270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Arial" charset="0"/>
              </a:rPr>
              <a:t>June </a:t>
            </a:r>
            <a:r>
              <a:rPr lang="en-US" sz="4800" b="1" kern="0" spc="50" dirty="0">
                <a:ln w="0"/>
                <a:solidFill>
                  <a:srgbClr val="00B0F0"/>
                </a:solidFill>
                <a:effectLst>
                  <a:outerShdw blurRad="50800" dist="127000" dir="8100000" algn="tr" rotWithShape="0">
                    <a:prstClr val="black">
                      <a:alpha val="40000"/>
                    </a:prst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8</a:t>
            </a:r>
            <a:r>
              <a:rPr kumimoji="0" lang="en-US" sz="4800" b="1" i="0" u="none" strike="noStrike" kern="0" cap="none" spc="50" normalizeH="0" baseline="0" noProof="0" dirty="0">
                <a:ln w="0"/>
                <a:solidFill>
                  <a:srgbClr val="00B0F0"/>
                </a:solidFill>
                <a:effectLst>
                  <a:outerShdw blurRad="50800" dist="1270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Arial" charset="0"/>
              </a:rPr>
              <a:t>-10, 2018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410" y="4027335"/>
            <a:ext cx="4801314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Arial" charset="0"/>
              </a:rPr>
              <a:t>Garrison, NY 10524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410" y="5035836"/>
            <a:ext cx="8524878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Arial" charset="0"/>
              </a:rPr>
              <a:t>Contacts: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Arial" charset="0"/>
              </a:rPr>
              <a:t>     </a:t>
            </a: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Arial" charset="0"/>
              </a:rPr>
              <a:t>Jutt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Arial" charset="0"/>
              </a:rPr>
              <a:t> Bustos – jutt.bustos@bldnewark.com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Arial" charset="0"/>
              </a:rPr>
              <a:t>      </a:t>
            </a: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Arial" charset="0"/>
              </a:rPr>
              <a:t>Lita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Arial" charset="0"/>
              </a:rPr>
              <a:t> Alfaro – lita.alfaro@bldnewark.com</a:t>
            </a:r>
          </a:p>
        </p:txBody>
      </p:sp>
    </p:spTree>
    <p:extLst>
      <p:ext uri="{BB962C8B-B14F-4D97-AF65-F5344CB8AC3E}">
        <p14:creationId xmlns:p14="http://schemas.microsoft.com/office/powerpoint/2010/main" val="167632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75" y="0"/>
            <a:ext cx="921887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-74876" y="384535"/>
            <a:ext cx="8648508" cy="2171700"/>
          </a:xfrm>
          <a:prstGeom prst="rect">
            <a:avLst/>
          </a:prstGeom>
          <a:solidFill>
            <a:srgbClr val="00B050">
              <a:alpha val="6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883" y="384535"/>
            <a:ext cx="86485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300" normalizeH="0" baseline="0" noProof="0" dirty="0">
                <a:ln w="0"/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Solo Parents Encounter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300" normalizeH="0" baseline="0" noProof="0" dirty="0">
                <a:ln w="0"/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Weekend #</a:t>
            </a:r>
            <a:r>
              <a:rPr lang="en-US" sz="6000" b="1" kern="0" spc="-300" dirty="0">
                <a:ln w="0"/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</a:t>
            </a:r>
            <a:endParaRPr kumimoji="0" lang="en-US" sz="6000" b="1" i="0" u="none" strike="noStrike" kern="0" cap="none" spc="-300" normalizeH="0" baseline="0" noProof="0" dirty="0">
              <a:ln w="0"/>
              <a:solidFill>
                <a:srgbClr val="E7E6E6"/>
              </a:solidFill>
              <a:effectLst>
                <a:glow rad="76200">
                  <a:srgbClr val="4472C4">
                    <a:lumMod val="50000"/>
                    <a:alpha val="88000"/>
                  </a:srgbClr>
                </a:glow>
                <a:outerShdw blurRad="50800" dist="101600" dir="78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884" y="2556235"/>
            <a:ext cx="5654112" cy="769441"/>
          </a:xfrm>
          <a:prstGeom prst="rect">
            <a:avLst/>
          </a:prstGeom>
          <a:noFill/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30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7030A0"/>
                </a:solidFill>
                <a:effectLst>
                  <a:glow rad="127000">
                    <a:prstClr val="white"/>
                  </a:glow>
                  <a:outerShdw blurRad="50800" dist="1143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June 23-24, 2018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884" y="3483438"/>
            <a:ext cx="90121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DAYS Hotel Conference Center East Brunswick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195 Route 18 South, East Brunswick, NJ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883" y="4665541"/>
            <a:ext cx="9390939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Contacts:  </a:t>
            </a:r>
            <a:r>
              <a:rPr kumimoji="0" lang="en-US" sz="3200" i="0" u="none" strike="noStrike" kern="0" cap="none" spc="0" normalizeH="0" baseline="0" noProof="0" dirty="0" err="1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Caezar</a:t>
            </a:r>
            <a:r>
              <a:rPr kumimoji="0" lang="en-US" sz="3200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 &amp; Vicky </a:t>
            </a:r>
            <a:r>
              <a:rPr kumimoji="0" lang="en-US" sz="3200" i="0" u="none" strike="noStrike" kern="0" cap="none" spc="0" normalizeH="0" baseline="0" noProof="0" dirty="0" err="1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Rasalan</a:t>
            </a:r>
            <a:endParaRPr kumimoji="0" lang="en-US" sz="3200" i="0" u="none" strike="noStrike" kern="0" cap="none" spc="0" normalizeH="0" baseline="0" noProof="0" dirty="0">
              <a:ln w="0">
                <a:solidFill>
                  <a:srgbClr val="ED7D31">
                    <a:shade val="50000"/>
                  </a:srgbClr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50800" dist="127000" dir="66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                  (SPE19 CS)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Visit - bldnewark.com/solo-parent-encounter.html</a:t>
            </a:r>
            <a:endParaRPr kumimoji="0" lang="en-US" sz="2800" i="0" u="none" strike="noStrike" kern="0" cap="none" spc="0" normalizeH="0" baseline="0" noProof="0" dirty="0">
              <a:ln w="0">
                <a:solidFill>
                  <a:srgbClr val="ED7D31">
                    <a:shade val="50000"/>
                  </a:srgbClr>
                </a:solidFill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50800" dist="127000" dir="66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rial" charset="0"/>
            </a:endParaRPr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798" y="6355533"/>
            <a:ext cx="699790" cy="4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May 11, 2018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Evangelization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08508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150" dirty="0">
                <a:solidFill>
                  <a:srgbClr val="FFFFFF"/>
                </a:solidFill>
                <a:latin typeface="+mj-lt"/>
              </a:rPr>
              <a:t>"Remain in my love."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150" dirty="0">
                <a:solidFill>
                  <a:srgbClr val="FFFFFF"/>
                </a:solidFill>
                <a:latin typeface="+mj-lt"/>
              </a:rPr>
              <a:t>          </a:t>
            </a: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(Jn 15:9b)</a:t>
            </a:r>
            <a:endParaRPr lang="en-US" sz="2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A030F-3933-41F8-A26D-E8F91C64C3A6}">
  <ds:schemaRefs>
    <ds:schemaRef ds:uri="e18fa9b5-5772-4b1e-924d-5642982b1f26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42134</TotalTime>
  <Words>228</Words>
  <Application>Microsoft Office PowerPoint</Application>
  <PresentationFormat>On-screen Show (4:3)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35" baseType="lpstr">
      <vt:lpstr>Batang</vt:lpstr>
      <vt:lpstr>Microsoft YaHei UI</vt:lpstr>
      <vt:lpstr>ＭＳ Ｐゴシック</vt:lpstr>
      <vt:lpstr>Arial</vt:lpstr>
      <vt:lpstr>Bell MT</vt:lpstr>
      <vt:lpstr>Book Antiqua</vt:lpstr>
      <vt:lpstr>Brush Script MT</vt:lpstr>
      <vt:lpstr>Calibri</vt:lpstr>
      <vt:lpstr>Calibri Light</vt:lpstr>
      <vt:lpstr>Calisto MT</vt:lpstr>
      <vt:lpstr>David</vt:lpstr>
      <vt:lpstr>Georgia</vt:lpstr>
      <vt:lpstr>Lucida Sans</vt:lpstr>
      <vt:lpstr>Segoe UI</vt:lpstr>
      <vt:lpstr>Segoe UI Emoji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PowerPoint Presentation</vt:lpstr>
      <vt:lpstr> God’s  Promise   for the week</vt:lpstr>
      <vt:lpstr>PowerPoint Presentation</vt:lpstr>
      <vt:lpstr>TEACHINGS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Benjie Ombrete</cp:lastModifiedBy>
  <cp:revision>2196</cp:revision>
  <cp:lastPrinted>2018-04-06T19:59:17Z</cp:lastPrinted>
  <dcterms:created xsi:type="dcterms:W3CDTF">2012-02-27T22:14:55Z</dcterms:created>
  <dcterms:modified xsi:type="dcterms:W3CDTF">2018-05-04T18:03:21Z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