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</p:sldMasterIdLst>
  <p:notesMasterIdLst>
    <p:notesMasterId r:id="rId23"/>
  </p:notesMasterIdLst>
  <p:handoutMasterIdLst>
    <p:handoutMasterId r:id="rId24"/>
  </p:handoutMasterIdLst>
  <p:sldIdLst>
    <p:sldId id="710" r:id="rId11"/>
    <p:sldId id="650" r:id="rId12"/>
    <p:sldId id="257" r:id="rId13"/>
    <p:sldId id="258" r:id="rId14"/>
    <p:sldId id="717" r:id="rId15"/>
    <p:sldId id="714" r:id="rId16"/>
    <p:sldId id="712" r:id="rId17"/>
    <p:sldId id="711" r:id="rId18"/>
    <p:sldId id="718" r:id="rId19"/>
    <p:sldId id="705" r:id="rId20"/>
    <p:sldId id="666" r:id="rId21"/>
    <p:sldId id="715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258B2A"/>
    <a:srgbClr val="FFFFFF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79" d="100"/>
          <a:sy n="79" d="100"/>
        </p:scale>
        <p:origin x="16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5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29" tIns="45165" rIns="90329" bIns="45165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7" y="0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3" tIns="46522" rIns="93043" bIns="465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43" tIns="46522" rIns="93043" bIns="465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7" y="8829675"/>
            <a:ext cx="3038475" cy="465138"/>
          </a:xfrm>
          <a:prstGeom prst="rect">
            <a:avLst/>
          </a:prstGeom>
        </p:spPr>
        <p:txBody>
          <a:bodyPr vert="horz" lIns="93043" tIns="46522" rIns="93043" bIns="465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23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8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7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43" tIns="46522" rIns="93043" bIns="46522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dirty="0"/>
              <a:t>DEADLINE</a:t>
            </a:r>
            <a:r>
              <a:rPr lang="en-US" sz="1200" dirty="0"/>
              <a:t> for </a:t>
            </a:r>
            <a:r>
              <a:rPr lang="en-US" sz="1200" b="1" dirty="0"/>
              <a:t>submitting orders and payment</a:t>
            </a:r>
            <a:r>
              <a:rPr lang="en-US" sz="1200" dirty="0"/>
              <a:t> will be </a:t>
            </a:r>
            <a:r>
              <a:rPr lang="en-US" sz="1200" b="1" dirty="0"/>
              <a:t>OCTOBER 20, 2017</a:t>
            </a:r>
            <a:r>
              <a:rPr lang="en-US" sz="1200" dirty="0"/>
              <a:t>. We apologize but </a:t>
            </a:r>
            <a:r>
              <a:rPr lang="en-US" sz="1200" b="1" u="sng" dirty="0"/>
              <a:t>WE WILL NOT ACCEPT ORDERS AFTER THE DEADLINE</a:t>
            </a:r>
            <a:r>
              <a:rPr lang="en-US" sz="1200" dirty="0"/>
              <a:t>. </a:t>
            </a:r>
          </a:p>
          <a:p>
            <a:pPr rtl="0"/>
            <a:br>
              <a:rPr lang="en-US" sz="1200" dirty="0"/>
            </a:br>
            <a:endParaRPr lang="en-US" dirty="0"/>
          </a:p>
          <a:p>
            <a:r>
              <a:rPr lang="en-US" dirty="0"/>
              <a:t>Rate are still the same:</a:t>
            </a:r>
          </a:p>
          <a:p>
            <a:r>
              <a:rPr lang="en-US" dirty="0"/>
              <a:t>    1) English - $20.00/year</a:t>
            </a:r>
          </a:p>
          <a:p>
            <a:r>
              <a:rPr lang="en-US" dirty="0"/>
              <a:t>    2) Spanish - $15.00/year</a:t>
            </a:r>
          </a:p>
          <a:p>
            <a:r>
              <a:rPr lang="en-US" dirty="0"/>
              <a:t>    3) </a:t>
            </a:r>
            <a:r>
              <a:rPr lang="en-US" dirty="0" err="1"/>
              <a:t>Magnifikids</a:t>
            </a:r>
            <a:r>
              <a:rPr lang="en-US" dirty="0"/>
              <a:t> - $12.30/year </a:t>
            </a:r>
          </a:p>
          <a:p>
            <a:r>
              <a:rPr lang="en-US" dirty="0"/>
              <a:t>    4) Large prints (English) - $40.00/year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would appreciate if </a:t>
            </a:r>
            <a:r>
              <a:rPr lang="en-US" b="1" dirty="0"/>
              <a:t>everyone will COMPLY with the deadline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9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19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3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0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$2 a ticket, your friends and family will have a chance to win the top prize of a trip to the Holy Land!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20ED4-5C6E-4372-8660-AF198BDEA1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31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0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0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20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69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8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7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3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2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3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62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4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662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7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8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82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01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27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10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00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1605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78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555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0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349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43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9/22/2017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9/22/2017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8CED-B259-4C6D-983F-279B9819B0C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D2CD-1B9D-4FB3-A5C6-19B4D249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B19E7-BC91-4186-93FD-7A758FD4E9A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8E43-0D4B-44DE-ABB6-96F836D03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9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9D9AB-1F41-4103-B432-157A60534BDA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1B406-54BD-4068-AB43-CE87BDBE0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24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Sept.  29, 2017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993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“Conduct yourselves in a way worthy of the gospel of Christ.”            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   (Phil 1:27a)</a:t>
            </a:r>
            <a:endParaRPr lang="en-US" sz="2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711584"/>
            <a:ext cx="9143999" cy="51464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In all things, give praise and thanksgiving to God.</a:t>
            </a:r>
          </a:p>
          <a:p>
            <a:pPr marL="914400" indent="-6858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defRPr/>
            </a:pPr>
            <a:r>
              <a:rPr lang="en-US" sz="5400" b="1" spc="-300" dirty="0">
                <a:ln/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Be grateful and joyful when you are called to serve.</a:t>
            </a:r>
          </a:p>
        </p:txBody>
      </p:sp>
    </p:spTree>
    <p:extLst>
      <p:ext uri="{BB962C8B-B14F-4D97-AF65-F5344CB8AC3E}">
        <p14:creationId xmlns:p14="http://schemas.microsoft.com/office/powerpoint/2010/main" val="38449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" y="2239726"/>
            <a:ext cx="9143999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LORD is near to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 who call upon him,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 all who call upon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him in truth.”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(Ps 145:18)</a:t>
            </a:r>
            <a:endParaRPr lang="en-US" sz="18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437" y="3894666"/>
            <a:ext cx="7021474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Sept. 22,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7202"/>
            <a:ext cx="9144000" cy="222293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tabLst>
                <a:tab pos="4287838" algn="l"/>
              </a:tabLst>
            </a:pPr>
            <a:r>
              <a:rPr lang="en-US" sz="8000" b="1" dirty="0">
                <a:ln/>
                <a:solidFill>
                  <a:schemeClr val="accent3"/>
                </a:solidFill>
              </a:rPr>
              <a:t> 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2018 Magnificats Renewal</a:t>
            </a:r>
            <a:endParaRPr lang="en-US" sz="8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5771" y="4348660"/>
            <a:ext cx="8387255" cy="2777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rial" panose="020B0604020202020204" pitchFamily="34" charset="0"/>
              </a:rPr>
              <a:t>Please submit orders and payments per Ministry/or M.E. class to Marc / Emma.</a:t>
            </a:r>
            <a:endParaRPr lang="en-US" sz="6600" b="1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39148" y="2680140"/>
            <a:ext cx="9144000" cy="22229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600" b="1" spc="5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 Antiqua" panose="02040602050305030304" pitchFamily="18" charset="0"/>
              </a:rPr>
              <a:t>Deadline: Oct 20, 2017</a:t>
            </a:r>
            <a:endParaRPr lang="en-US" sz="72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3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 trans="230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586"/>
          <a:stretch/>
        </p:blipFill>
        <p:spPr>
          <a:xfrm>
            <a:off x="-1159159" y="1246910"/>
            <a:ext cx="9762831" cy="5237018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54" y="180109"/>
            <a:ext cx="1662545" cy="26984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5000"/>
              </a:srgbClr>
            </a:outerShdw>
            <a:reflection stA="72000" endPos="65000" dist="508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42" y="5825173"/>
            <a:ext cx="662823" cy="658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62566" y="6488668"/>
            <a:ext cx="10245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" panose="02070603080606020203" pitchFamily="18" charset="0"/>
                <a:ea typeface="+mn-ea"/>
                <a:cs typeface="+mn-cs"/>
              </a:rPr>
              <a:t>BLD Newark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4368" y="134174"/>
            <a:ext cx="556274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John 6</a:t>
            </a:r>
            <a:r>
              <a:rPr kumimoji="0" lang="en-US" sz="115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4368" y="1788319"/>
            <a:ext cx="6604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Crossing</a:t>
            </a:r>
            <a:r>
              <a:rPr kumimoji="0" lang="en-US" sz="8800" b="1" i="0" u="none" strike="noStrike" kern="1200" cap="none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# 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9171" y="3770796"/>
            <a:ext cx="5631507" cy="20005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6 - 8, 2017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Fellowship Deaconry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​Basking Ridge, NJ</a:t>
            </a:r>
            <a:endParaRPr kumimoji="0" lang="en-US" sz="4000" b="1" i="0" u="none" strike="noStrike" kern="1200" cap="none" spc="-150" normalizeH="0" baseline="0" noProof="0" dirty="0">
              <a:ln w="0"/>
              <a:solidFill>
                <a:srgbClr val="E7E6E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0972" y="5817178"/>
            <a:ext cx="636725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Contacts:  Tony &amp; Marlene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Brillantes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56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69" y="-267287"/>
            <a:ext cx="4659406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7"/>
          <a:stretch/>
        </p:blipFill>
        <p:spPr>
          <a:xfrm>
            <a:off x="2065606" y="2676401"/>
            <a:ext cx="4800662" cy="41815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76790" y="256244"/>
            <a:ext cx="524855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Life in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Spirit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 w="0"/>
                <a:solidFill>
                  <a:srgbClr val="ED7D31">
                    <a:lumMod val="75000"/>
                  </a:srgbClr>
                </a:solidFill>
                <a:effectLst>
                  <a:outerShdw blurRad="50800" dist="63500" dir="132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Seminar #48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839" y="4016013"/>
            <a:ext cx="5187639" cy="92333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>
                  <a:solidFill>
                    <a:srgbClr val="4472C4">
                      <a:alpha val="71000"/>
                    </a:srgbClr>
                  </a:solidFill>
                </a:ln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13-15,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928" y="4767200"/>
            <a:ext cx="6732933" cy="7694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Divine Mercy Parish, Rahway NJ</a:t>
            </a:r>
            <a:endParaRPr kumimoji="0" lang="en-US" sz="4400" b="1" i="0" u="none" strike="noStrike" kern="1200" cap="none" spc="-15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928" y="5863526"/>
            <a:ext cx="4969630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Contacts: Earl &amp; Flo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rgbClr val="4472C4">
                      <a:alpha val="73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Manguiat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rgbClr val="4472C4">
                    <a:alpha val="73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48246" y="5996360"/>
            <a:ext cx="1089905" cy="776973"/>
            <a:chOff x="7977340" y="5825185"/>
            <a:chExt cx="1052019" cy="7769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674" y="5825185"/>
              <a:ext cx="533350" cy="53007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977340" y="6325159"/>
              <a:ext cx="1052019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doni MT" panose="02070603080606020203" pitchFamily="18" charset="0"/>
                  <a:ea typeface="+mn-ea"/>
                  <a:cs typeface="+mn-cs"/>
                </a:rPr>
                <a:t>BLD Newark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6486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90"/>
            <a:ext cx="9144000" cy="6984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001" y="2275368"/>
            <a:ext cx="9317421" cy="2772326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326" y="-126390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What is God’s plan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1001" y="2164874"/>
            <a:ext cx="9288163" cy="2190305"/>
          </a:xfrm>
          <a:prstGeom prst="rect">
            <a:avLst/>
          </a:prstGeom>
          <a:solidFill>
            <a:schemeClr val="accent6">
              <a:lumMod val="75000"/>
              <a:alpha val="61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84" y="1566441"/>
            <a:ext cx="8929945" cy="290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Join the…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Marriage Encounter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-225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sto MT" panose="02040603050505030304" pitchFamily="18" charset="0"/>
                <a:ea typeface="+mn-ea"/>
                <a:cs typeface="David" panose="020E0502060401010101" pitchFamily="34" charset="-79"/>
              </a:rPr>
              <a:t>Weekend #49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3139" y="4538650"/>
            <a:ext cx="3080267" cy="1546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Nov. 17-19,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Hotel Executive Suite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 </a:t>
            </a:r>
            <a:r>
              <a:rPr kumimoji="0" lang="en-US" sz="2400" b="0" i="0" u="none" strike="noStrike" kern="1200" cap="none" spc="38" normalizeH="0" baseline="0" noProof="0" dirty="0" err="1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Minue</a:t>
            </a: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8" normalizeH="0" baseline="0" noProof="0" dirty="0">
                <a:ln w="0"/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Carteret, NJ 07008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83643" y="5773317"/>
            <a:ext cx="1297471" cy="924785"/>
            <a:chOff x="10545174" y="5161992"/>
            <a:chExt cx="1729961" cy="12330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1113" y="5161992"/>
              <a:ext cx="838079" cy="8329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545174" y="5994929"/>
              <a:ext cx="1729961" cy="400109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ook Antiqua" panose="02040602050305030304" pitchFamily="18" charset="0"/>
                  <a:ea typeface="+mn-ea"/>
                  <a:cs typeface="Arial" panose="020B0604020202020204" pitchFamily="34" charset="0"/>
                </a:rPr>
                <a:t>BLD Newark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48824" y="6197965"/>
            <a:ext cx="6167971" cy="500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Please email us at mla@bldnewark.com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323" y="692049"/>
            <a:ext cx="6900771" cy="1177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225" normalizeH="0" baseline="0" noProof="0" dirty="0">
                <a:ln w="0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blurRad="38100" dist="63500" dir="2700000" algn="tl" rotWithShape="0">
                    <a:prstClr val="black">
                      <a:lumMod val="95000"/>
                      <a:lumOff val="5000"/>
                      <a:alpha val="40000"/>
                    </a:prstClr>
                  </a:outerShdw>
                </a:effectLst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in our married life?</a:t>
            </a:r>
          </a:p>
        </p:txBody>
      </p:sp>
    </p:spTree>
    <p:extLst>
      <p:ext uri="{BB962C8B-B14F-4D97-AF65-F5344CB8AC3E}">
        <p14:creationId xmlns:p14="http://schemas.microsoft.com/office/powerpoint/2010/main" val="212691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726">
              <a:schemeClr val="accent1">
                <a:lumMod val="60000"/>
              </a:schemeClr>
            </a:gs>
            <a:gs pos="0">
              <a:schemeClr val="accent1">
                <a:lumMod val="40000"/>
                <a:lumOff val="60000"/>
              </a:schemeClr>
            </a:gs>
            <a:gs pos="33000">
              <a:schemeClr val="accent1">
                <a:lumMod val="95000"/>
                <a:lumOff val="5000"/>
              </a:schemeClr>
            </a:gs>
            <a:gs pos="75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393">
            <a:off x="392455" y="2966098"/>
            <a:ext cx="4407414" cy="348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07" y="551055"/>
            <a:ext cx="5320455" cy="299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18" y="3375589"/>
            <a:ext cx="4420566" cy="29025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0512" y="54491"/>
            <a:ext cx="780365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Support the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BLD Newark 2017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Fundraiser !!!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50" normalizeH="0" baseline="0" noProof="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88" y="3662073"/>
            <a:ext cx="75697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Get a chance to win a trip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for 2 to Holy Land!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597" y="5398536"/>
            <a:ext cx="51058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Raffle date is Friday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November 10, 2017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716" y="6124147"/>
            <a:ext cx="629346" cy="589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18fa9b5-5772-4b1e-924d-5642982b1f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40237</TotalTime>
  <Words>300</Words>
  <Application>Microsoft Office PowerPoint</Application>
  <PresentationFormat>On-screen Show (4:3)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9" baseType="lpstr">
      <vt:lpstr>ＭＳ Ｐゴシック</vt:lpstr>
      <vt:lpstr>Arial</vt:lpstr>
      <vt:lpstr>Arial Narrow</vt:lpstr>
      <vt:lpstr>Berlin Sans FB Demi</vt:lpstr>
      <vt:lpstr>Bernard MT Condensed</vt:lpstr>
      <vt:lpstr>Bodoni MT</vt:lpstr>
      <vt:lpstr>Book Antiqua</vt:lpstr>
      <vt:lpstr>Brush Script MT</vt:lpstr>
      <vt:lpstr>Calibri</vt:lpstr>
      <vt:lpstr>Calibri Light</vt:lpstr>
      <vt:lpstr>Calisto MT</vt:lpstr>
      <vt:lpstr>David</vt:lpstr>
      <vt:lpstr>Georgia</vt:lpstr>
      <vt:lpstr>Lucida Sans</vt:lpstr>
      <vt:lpstr>Segoe UI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 2018 Magnificats Renewal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2128</cp:revision>
  <cp:lastPrinted>2017-09-22T20:41:39Z</cp:lastPrinted>
  <dcterms:created xsi:type="dcterms:W3CDTF">2012-02-27T22:14:55Z</dcterms:created>
  <dcterms:modified xsi:type="dcterms:W3CDTF">2017-09-22T21:06:33Z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